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75"/>
  </p:notesMasterIdLst>
  <p:sldIdLst>
    <p:sldId id="256" r:id="rId2"/>
    <p:sldId id="947" r:id="rId3"/>
    <p:sldId id="957" r:id="rId4"/>
    <p:sldId id="762" r:id="rId5"/>
    <p:sldId id="958" r:id="rId6"/>
    <p:sldId id="471" r:id="rId7"/>
    <p:sldId id="763" r:id="rId8"/>
    <p:sldId id="579" r:id="rId9"/>
    <p:sldId id="563" r:id="rId10"/>
    <p:sldId id="664" r:id="rId11"/>
    <p:sldId id="564" r:id="rId12"/>
    <p:sldId id="672" r:id="rId13"/>
    <p:sldId id="566" r:id="rId14"/>
    <p:sldId id="565" r:id="rId15"/>
    <p:sldId id="499" r:id="rId16"/>
    <p:sldId id="508" r:id="rId17"/>
    <p:sldId id="520" r:id="rId18"/>
    <p:sldId id="584" r:id="rId19"/>
    <p:sldId id="841" r:id="rId20"/>
    <p:sldId id="703" r:id="rId21"/>
    <p:sldId id="825" r:id="rId22"/>
    <p:sldId id="1054" r:id="rId23"/>
    <p:sldId id="1072" r:id="rId24"/>
    <p:sldId id="569" r:id="rId25"/>
    <p:sldId id="1037" r:id="rId26"/>
    <p:sldId id="1053" r:id="rId27"/>
    <p:sldId id="872" r:id="rId28"/>
    <p:sldId id="871" r:id="rId29"/>
    <p:sldId id="662" r:id="rId30"/>
    <p:sldId id="578" r:id="rId31"/>
    <p:sldId id="510" r:id="rId32"/>
    <p:sldId id="997" r:id="rId33"/>
    <p:sldId id="1056" r:id="rId34"/>
    <p:sldId id="1057" r:id="rId35"/>
    <p:sldId id="1058" r:id="rId36"/>
    <p:sldId id="1059" r:id="rId37"/>
    <p:sldId id="663" r:id="rId38"/>
    <p:sldId id="549" r:id="rId39"/>
    <p:sldId id="577" r:id="rId40"/>
    <p:sldId id="826" r:id="rId41"/>
    <p:sldId id="572" r:id="rId42"/>
    <p:sldId id="598" r:id="rId43"/>
    <p:sldId id="959" r:id="rId44"/>
    <p:sldId id="960" r:id="rId45"/>
    <p:sldId id="551" r:id="rId46"/>
    <p:sldId id="869" r:id="rId47"/>
    <p:sldId id="1055" r:id="rId48"/>
    <p:sldId id="553" r:id="rId49"/>
    <p:sldId id="974" r:id="rId50"/>
    <p:sldId id="1043" r:id="rId51"/>
    <p:sldId id="1044" r:id="rId52"/>
    <p:sldId id="690" r:id="rId53"/>
    <p:sldId id="518" r:id="rId54"/>
    <p:sldId id="587" r:id="rId55"/>
    <p:sldId id="591" r:id="rId56"/>
    <p:sldId id="590" r:id="rId57"/>
    <p:sldId id="588" r:id="rId58"/>
    <p:sldId id="589" r:id="rId59"/>
    <p:sldId id="764" r:id="rId60"/>
    <p:sldId id="770" r:id="rId61"/>
    <p:sldId id="771" r:id="rId62"/>
    <p:sldId id="597" r:id="rId63"/>
    <p:sldId id="765" r:id="rId64"/>
    <p:sldId id="766" r:id="rId65"/>
    <p:sldId id="875" r:id="rId66"/>
    <p:sldId id="582" r:id="rId67"/>
    <p:sldId id="950" r:id="rId68"/>
    <p:sldId id="951" r:id="rId69"/>
    <p:sldId id="896" r:id="rId70"/>
    <p:sldId id="784" r:id="rId71"/>
    <p:sldId id="730" r:id="rId72"/>
    <p:sldId id="965" r:id="rId73"/>
    <p:sldId id="786" r:id="rId74"/>
    <p:sldId id="962" r:id="rId75"/>
    <p:sldId id="963" r:id="rId76"/>
    <p:sldId id="930" r:id="rId77"/>
    <p:sldId id="788" r:id="rId78"/>
    <p:sldId id="514" r:id="rId79"/>
    <p:sldId id="966" r:id="rId80"/>
    <p:sldId id="967" r:id="rId81"/>
    <p:sldId id="968" r:id="rId82"/>
    <p:sldId id="969" r:id="rId83"/>
    <p:sldId id="603" r:id="rId84"/>
    <p:sldId id="970" r:id="rId85"/>
    <p:sldId id="897" r:id="rId86"/>
    <p:sldId id="878" r:id="rId87"/>
    <p:sldId id="932" r:id="rId88"/>
    <p:sldId id="898" r:id="rId89"/>
    <p:sldId id="889" r:id="rId90"/>
    <p:sldId id="744" r:id="rId91"/>
    <p:sldId id="931" r:id="rId92"/>
    <p:sldId id="977" r:id="rId93"/>
    <p:sldId id="879" r:id="rId94"/>
    <p:sldId id="724" r:id="rId95"/>
    <p:sldId id="894" r:id="rId96"/>
    <p:sldId id="890" r:id="rId97"/>
    <p:sldId id="891" r:id="rId98"/>
    <p:sldId id="895" r:id="rId99"/>
    <p:sldId id="899" r:id="rId100"/>
    <p:sldId id="775" r:id="rId101"/>
    <p:sldId id="1060" r:id="rId102"/>
    <p:sldId id="805" r:id="rId103"/>
    <p:sldId id="881" r:id="rId104"/>
    <p:sldId id="1062" r:id="rId105"/>
    <p:sldId id="1063" r:id="rId106"/>
    <p:sldId id="1064" r:id="rId107"/>
    <p:sldId id="1046" r:id="rId108"/>
    <p:sldId id="1061" r:id="rId109"/>
    <p:sldId id="885" r:id="rId110"/>
    <p:sldId id="886" r:id="rId111"/>
    <p:sldId id="1066" r:id="rId112"/>
    <p:sldId id="1067" r:id="rId113"/>
    <p:sldId id="888" r:id="rId114"/>
    <p:sldId id="1069" r:id="rId115"/>
    <p:sldId id="887" r:id="rId116"/>
    <p:sldId id="1070" r:id="rId117"/>
    <p:sldId id="1048" r:id="rId118"/>
    <p:sldId id="1049" r:id="rId119"/>
    <p:sldId id="619" r:id="rId120"/>
    <p:sldId id="1071" r:id="rId121"/>
    <p:sldId id="698" r:id="rId122"/>
    <p:sldId id="699" r:id="rId123"/>
    <p:sldId id="900" r:id="rId124"/>
    <p:sldId id="806" r:id="rId125"/>
    <p:sldId id="901" r:id="rId126"/>
    <p:sldId id="1050" r:id="rId127"/>
    <p:sldId id="902" r:id="rId128"/>
    <p:sldId id="903" r:id="rId129"/>
    <p:sldId id="907" r:id="rId130"/>
    <p:sldId id="904" r:id="rId131"/>
    <p:sldId id="905" r:id="rId132"/>
    <p:sldId id="908" r:id="rId133"/>
    <p:sldId id="909" r:id="rId134"/>
    <p:sldId id="910" r:id="rId135"/>
    <p:sldId id="934" r:id="rId136"/>
    <p:sldId id="1051" r:id="rId137"/>
    <p:sldId id="912" r:id="rId138"/>
    <p:sldId id="971" r:id="rId139"/>
    <p:sldId id="972" r:id="rId140"/>
    <p:sldId id="973" r:id="rId141"/>
    <p:sldId id="935" r:id="rId142"/>
    <p:sldId id="936" r:id="rId143"/>
    <p:sldId id="913" r:id="rId144"/>
    <p:sldId id="778" r:id="rId145"/>
    <p:sldId id="938" r:id="rId146"/>
    <p:sldId id="914" r:id="rId147"/>
    <p:sldId id="975" r:id="rId148"/>
    <p:sldId id="915" r:id="rId149"/>
    <p:sldId id="916" r:id="rId150"/>
    <p:sldId id="917" r:id="rId151"/>
    <p:sldId id="918" r:id="rId152"/>
    <p:sldId id="919" r:id="rId153"/>
    <p:sldId id="920" r:id="rId154"/>
    <p:sldId id="949" r:id="rId155"/>
    <p:sldId id="921" r:id="rId156"/>
    <p:sldId id="976" r:id="rId157"/>
    <p:sldId id="939" r:id="rId158"/>
    <p:sldId id="924" r:id="rId159"/>
    <p:sldId id="940" r:id="rId160"/>
    <p:sldId id="927" r:id="rId161"/>
    <p:sldId id="928" r:id="rId162"/>
    <p:sldId id="941" r:id="rId163"/>
    <p:sldId id="929" r:id="rId164"/>
    <p:sldId id="942" r:id="rId165"/>
    <p:sldId id="946" r:id="rId166"/>
    <p:sldId id="740" r:id="rId167"/>
    <p:sldId id="741" r:id="rId168"/>
    <p:sldId id="1031" r:id="rId169"/>
    <p:sldId id="1052" r:id="rId170"/>
    <p:sldId id="1028" r:id="rId171"/>
    <p:sldId id="1033" r:id="rId172"/>
    <p:sldId id="1032" r:id="rId173"/>
    <p:sldId id="550" r:id="rId17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957"/>
            <p14:sldId id="762"/>
            <p14:sldId id="958"/>
            <p14:sldId id="471"/>
            <p14:sldId id="763"/>
            <p14:sldId id="579"/>
            <p14:sldId id="563"/>
            <p14:sldId id="664"/>
            <p14:sldId id="564"/>
            <p14:sldId id="672"/>
            <p14:sldId id="566"/>
            <p14:sldId id="565"/>
            <p14:sldId id="499"/>
            <p14:sldId id="508"/>
            <p14:sldId id="520"/>
            <p14:sldId id="584"/>
            <p14:sldId id="841"/>
            <p14:sldId id="703"/>
            <p14:sldId id="825"/>
            <p14:sldId id="1054"/>
            <p14:sldId id="1072"/>
            <p14:sldId id="569"/>
            <p14:sldId id="1037"/>
            <p14:sldId id="1053"/>
            <p14:sldId id="872"/>
            <p14:sldId id="871"/>
            <p14:sldId id="662"/>
            <p14:sldId id="578"/>
            <p14:sldId id="510"/>
            <p14:sldId id="997"/>
            <p14:sldId id="1056"/>
            <p14:sldId id="1057"/>
            <p14:sldId id="1058"/>
            <p14:sldId id="1059"/>
            <p14:sldId id="663"/>
            <p14:sldId id="549"/>
            <p14:sldId id="577"/>
            <p14:sldId id="826"/>
            <p14:sldId id="572"/>
            <p14:sldId id="598"/>
            <p14:sldId id="959"/>
            <p14:sldId id="960"/>
            <p14:sldId id="551"/>
            <p14:sldId id="869"/>
            <p14:sldId id="1055"/>
            <p14:sldId id="553"/>
            <p14:sldId id="974"/>
            <p14:sldId id="1043"/>
            <p14:sldId id="1044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875"/>
            <p14:sldId id="582"/>
            <p14:sldId id="950"/>
            <p14:sldId id="951"/>
            <p14:sldId id="896"/>
            <p14:sldId id="784"/>
            <p14:sldId id="730"/>
            <p14:sldId id="965"/>
            <p14:sldId id="786"/>
            <p14:sldId id="962"/>
            <p14:sldId id="963"/>
            <p14:sldId id="930"/>
            <p14:sldId id="788"/>
            <p14:sldId id="514"/>
            <p14:sldId id="966"/>
            <p14:sldId id="967"/>
            <p14:sldId id="968"/>
            <p14:sldId id="969"/>
            <p14:sldId id="603"/>
            <p14:sldId id="970"/>
            <p14:sldId id="897"/>
            <p14:sldId id="878"/>
            <p14:sldId id="932"/>
            <p14:sldId id="898"/>
            <p14:sldId id="889"/>
            <p14:sldId id="744"/>
            <p14:sldId id="931"/>
            <p14:sldId id="977"/>
            <p14:sldId id="879"/>
            <p14:sldId id="724"/>
            <p14:sldId id="894"/>
            <p14:sldId id="890"/>
            <p14:sldId id="891"/>
            <p14:sldId id="895"/>
            <p14:sldId id="899"/>
            <p14:sldId id="775"/>
            <p14:sldId id="1060"/>
            <p14:sldId id="805"/>
            <p14:sldId id="881"/>
            <p14:sldId id="1062"/>
            <p14:sldId id="1063"/>
            <p14:sldId id="1064"/>
            <p14:sldId id="1046"/>
            <p14:sldId id="1061"/>
            <p14:sldId id="885"/>
            <p14:sldId id="886"/>
            <p14:sldId id="1066"/>
            <p14:sldId id="1067"/>
            <p14:sldId id="888"/>
            <p14:sldId id="1069"/>
            <p14:sldId id="887"/>
            <p14:sldId id="1070"/>
            <p14:sldId id="1048"/>
            <p14:sldId id="1049"/>
            <p14:sldId id="619"/>
            <p14:sldId id="1071"/>
            <p14:sldId id="698"/>
            <p14:sldId id="699"/>
            <p14:sldId id="900"/>
            <p14:sldId id="806"/>
            <p14:sldId id="901"/>
            <p14:sldId id="1050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1051"/>
            <p14:sldId id="912"/>
            <p14:sldId id="971"/>
            <p14:sldId id="972"/>
            <p14:sldId id="973"/>
            <p14:sldId id="935"/>
            <p14:sldId id="936"/>
            <p14:sldId id="913"/>
            <p14:sldId id="778"/>
            <p14:sldId id="938"/>
            <p14:sldId id="914"/>
            <p14:sldId id="975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976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946"/>
            <p14:sldId id="740"/>
            <p14:sldId id="741"/>
            <p14:sldId id="1031"/>
            <p14:sldId id="1052"/>
            <p14:sldId id="1028"/>
            <p14:sldId id="1033"/>
            <p14:sldId id="1032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EF7D1D"/>
    <a:srgbClr val="9E60B8"/>
    <a:srgbClr val="41719C"/>
    <a:srgbClr val="EB544F"/>
    <a:srgbClr val="B58900"/>
    <a:srgbClr val="57B98F"/>
    <a:srgbClr val="D6A08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8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148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728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28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31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76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783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360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89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5010/use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ql-java-kickstart.com/servlet/" TargetMode="External"/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lipse/microprofile-graphql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graphql-java-workshop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10/user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graphiql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graphiql.html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Api</a:t>
            </a:r>
            <a:r>
              <a:rPr lang="de-DE" sz="1400" spc="80" dirty="0">
                <a:solidFill>
                  <a:srgbClr val="D4EBE9"/>
                </a:solidFill>
              </a:rPr>
              <a:t> Conference Online | April, 12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916015" y="4554593"/>
            <a:ext cx="5866323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6405200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still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mainstreanm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many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experiments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ideas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but not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much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proven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best-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practices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some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big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players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BF4309-5449-1349-9AE6-0095E670C5A4}"/>
              </a:ext>
            </a:extLst>
          </p:cNvPr>
          <p:cNvSpPr txBox="1"/>
          <p:nvPr/>
        </p:nvSpPr>
        <p:spPr>
          <a:xfrm>
            <a:off x="203200" y="1026060"/>
            <a:ext cx="9286488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look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application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notes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slightly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API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Query-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-type,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missing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😢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find TODOs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haven't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1,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find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01_schema_complete/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copy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After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page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cannot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Zoom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5371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Query-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on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BD04BB-2840-F54A-916A-6EAA9436F00E}"/>
              </a:ext>
            </a:extLst>
          </p:cNvPr>
          <p:cNvSpPr/>
          <p:nvPr/>
        </p:nvSpPr>
        <p:spPr>
          <a:xfrm>
            <a:off x="3206493" y="2359921"/>
            <a:ext cx="37946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"3")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email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7065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410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(User, Task,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BD04BB-2840-F54A-916A-6EAA9436F00E}"/>
              </a:ext>
            </a:extLst>
          </p:cNvPr>
          <p:cNvSpPr/>
          <p:nvPr/>
        </p:nvSpPr>
        <p:spPr>
          <a:xfrm>
            <a:off x="972340" y="3165913"/>
            <a:ext cx="37946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"3")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5EDB7F0-7C17-E44F-99D3-AAEDF87DC097}"/>
              </a:ext>
            </a:extLst>
          </p:cNvPr>
          <p:cNvSpPr/>
          <p:nvPr/>
        </p:nvSpPr>
        <p:spPr>
          <a:xfrm>
            <a:off x="3881679" y="3296207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project-DataFetcher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Project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389D9BB-6159-E049-A2A6-C2BE07DA8F33}"/>
              </a:ext>
            </a:extLst>
          </p:cNvPr>
          <p:cNvSpPr/>
          <p:nvPr/>
        </p:nvSpPr>
        <p:spPr>
          <a:xfrm>
            <a:off x="1253765" y="3429000"/>
            <a:ext cx="787140" cy="214460"/>
          </a:xfrm>
          <a:prstGeom prst="rect">
            <a:avLst/>
          </a:prstGeom>
          <a:noFill/>
          <a:ln w="15875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19761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4436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(User, Task,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BD04BB-2840-F54A-916A-6EAA9436F00E}"/>
              </a:ext>
            </a:extLst>
          </p:cNvPr>
          <p:cNvSpPr/>
          <p:nvPr/>
        </p:nvSpPr>
        <p:spPr>
          <a:xfrm>
            <a:off x="972340" y="3165913"/>
            <a:ext cx="37946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"3")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5EDB7F0-7C17-E44F-99D3-AAEDF87DC097}"/>
              </a:ext>
            </a:extLst>
          </p:cNvPr>
          <p:cNvSpPr/>
          <p:nvPr/>
        </p:nvSpPr>
        <p:spPr>
          <a:xfrm>
            <a:off x="3881679" y="3296207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project-DataFetcher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Project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389D9BB-6159-E049-A2A6-C2BE07DA8F33}"/>
              </a:ext>
            </a:extLst>
          </p:cNvPr>
          <p:cNvSpPr/>
          <p:nvPr/>
        </p:nvSpPr>
        <p:spPr>
          <a:xfrm>
            <a:off x="1253765" y="3429000"/>
            <a:ext cx="787140" cy="214460"/>
          </a:xfrm>
          <a:prstGeom prst="rect">
            <a:avLst/>
          </a:prstGeom>
          <a:noFill/>
          <a:ln w="15875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3C40AC-C34C-E545-9AB0-4B53C1F99216}"/>
              </a:ext>
            </a:extLst>
          </p:cNvPr>
          <p:cNvSpPr/>
          <p:nvPr/>
        </p:nvSpPr>
        <p:spPr>
          <a:xfrm>
            <a:off x="1470581" y="3857920"/>
            <a:ext cx="570324" cy="214460"/>
          </a:xfrm>
          <a:prstGeom prst="rect">
            <a:avLst/>
          </a:prstGeom>
          <a:noFill/>
          <a:ln w="15875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E55F65D-6BB8-DE49-BC8B-FADFE7AB6B1D}"/>
              </a:ext>
            </a:extLst>
          </p:cNvPr>
          <p:cNvSpPr/>
          <p:nvPr/>
        </p:nvSpPr>
        <p:spPr>
          <a:xfrm>
            <a:off x="3905246" y="3776974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title-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charset="0"/>
              </a:rPr>
              <a:t>via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DataFetchingEnvironment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3535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4436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(User, Task,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BD04BB-2840-F54A-916A-6EAA9436F00E}"/>
              </a:ext>
            </a:extLst>
          </p:cNvPr>
          <p:cNvSpPr/>
          <p:nvPr/>
        </p:nvSpPr>
        <p:spPr>
          <a:xfrm>
            <a:off x="972340" y="3165913"/>
            <a:ext cx="37946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"3")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5EDB7F0-7C17-E44F-99D3-AAEDF87DC097}"/>
              </a:ext>
            </a:extLst>
          </p:cNvPr>
          <p:cNvSpPr/>
          <p:nvPr/>
        </p:nvSpPr>
        <p:spPr>
          <a:xfrm>
            <a:off x="3881679" y="3296207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project-DataFetcher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Project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389D9BB-6159-E049-A2A6-C2BE07DA8F33}"/>
              </a:ext>
            </a:extLst>
          </p:cNvPr>
          <p:cNvSpPr/>
          <p:nvPr/>
        </p:nvSpPr>
        <p:spPr>
          <a:xfrm>
            <a:off x="1253765" y="3429000"/>
            <a:ext cx="787140" cy="214460"/>
          </a:xfrm>
          <a:prstGeom prst="rect">
            <a:avLst/>
          </a:prstGeom>
          <a:noFill/>
          <a:ln w="15875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3C40AC-C34C-E545-9AB0-4B53C1F99216}"/>
              </a:ext>
            </a:extLst>
          </p:cNvPr>
          <p:cNvSpPr/>
          <p:nvPr/>
        </p:nvSpPr>
        <p:spPr>
          <a:xfrm>
            <a:off x="1470581" y="3857920"/>
            <a:ext cx="570324" cy="214460"/>
          </a:xfrm>
          <a:prstGeom prst="rect">
            <a:avLst/>
          </a:prstGeom>
          <a:noFill/>
          <a:ln w="15875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E55F65D-6BB8-DE49-BC8B-FADFE7AB6B1D}"/>
              </a:ext>
            </a:extLst>
          </p:cNvPr>
          <p:cNvSpPr/>
          <p:nvPr/>
        </p:nvSpPr>
        <p:spPr>
          <a:xfrm>
            <a:off x="3905246" y="3776974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title-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charset="0"/>
              </a:rPr>
              <a:t>via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DataFetchingEnvironment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5188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4104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Root-Fields (in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Mutation,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BD04BB-2840-F54A-916A-6EAA9436F00E}"/>
              </a:ext>
            </a:extLst>
          </p:cNvPr>
          <p:cNvSpPr/>
          <p:nvPr/>
        </p:nvSpPr>
        <p:spPr>
          <a:xfrm>
            <a:off x="972340" y="3165913"/>
            <a:ext cx="379467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"3")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5EDB7F0-7C17-E44F-99D3-AAEDF87DC097}"/>
              </a:ext>
            </a:extLst>
          </p:cNvPr>
          <p:cNvSpPr/>
          <p:nvPr/>
        </p:nvSpPr>
        <p:spPr>
          <a:xfrm>
            <a:off x="3881679" y="3352767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project-DataFetcher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Query-Type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83551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4436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BD04BB-2840-F54A-916A-6EAA9436F00E}"/>
              </a:ext>
            </a:extLst>
          </p:cNvPr>
          <p:cNvSpPr/>
          <p:nvPr/>
        </p:nvSpPr>
        <p:spPr>
          <a:xfrm>
            <a:off x="972340" y="3165913"/>
            <a:ext cx="37946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"3")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email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5EDB7F0-7C17-E44F-99D3-AAEDF87DC097}"/>
              </a:ext>
            </a:extLst>
          </p:cNvPr>
          <p:cNvSpPr/>
          <p:nvPr/>
        </p:nvSpPr>
        <p:spPr>
          <a:xfrm>
            <a:off x="3980660" y="3626144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project-DataFetcher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Query-Type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owner-DataFetcher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Project-Type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email-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User-Type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9333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894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F6731A-D8D5-1647-B2DC-1B9158FE4D38}"/>
              </a:ext>
            </a:extLst>
          </p:cNvPr>
          <p:cNvSpPr/>
          <p:nvPr/>
        </p:nvSpPr>
        <p:spPr>
          <a:xfrm>
            <a:off x="1635551" y="5728033"/>
            <a:ext cx="60686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 GraphQL API Explorer: 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/en/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explorer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r>
              <a:rPr lang="de-DE" sz="1400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509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tries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values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title,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1D6218F-6465-954C-AA51-742EA71BC347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0580FC5-41E8-314D-B233-D5ECA794FCC2}"/>
              </a:ext>
            </a:extLst>
          </p:cNvPr>
          <p:cNvCxnSpPr>
            <a:cxnSpLocks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21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028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tries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values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, title,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1D6218F-6465-954C-AA51-742EA71BC347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0580FC5-41E8-314D-B233-D5ECA794FCC2}"/>
              </a:ext>
            </a:extLst>
          </p:cNvPr>
          <p:cNvCxnSpPr>
            <a:cxnSpLocks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DDE6E673-11FD-6949-8843-44E4D32BD036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B1E55AE-E226-C443-996B-6335921CF337}"/>
              </a:ext>
            </a:extLst>
          </p:cNvPr>
          <p:cNvSpPr/>
          <p:nvPr/>
        </p:nvSpPr>
        <p:spPr>
          <a:xfrm>
            <a:off x="2862061" y="5630984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-Instance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and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so on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C03C633-DE78-4048-B014-AC19C4150956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26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mismatch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names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4192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4683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does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not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work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here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mismatch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names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 ....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199" y="4799785"/>
            <a:ext cx="29057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736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Project  type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find TODOs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</a:rPr>
              <a:t>Register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()!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haven't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previous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copy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folder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"02_query_datafetcher_complete"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folder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3: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705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2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Project  type</a:t>
            </a: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3: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39919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7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Executable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must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46028" y="2954896"/>
            <a:ext cx="975394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40038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14040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endpoint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team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(?)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684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Deplyoment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container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just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307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optimizations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Question:What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happens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at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runtime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9644346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endParaRPr lang="de-DE" sz="24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9E60B8"/>
                </a:solidFill>
                <a:latin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wrapping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CF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926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Add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endParaRPr lang="de-DE" i="1" dirty="0"/>
          </a:p>
          <a:p>
            <a:endParaRPr lang="de-DE" i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F417DB3-8C10-2049-AAC4-55A4EF9D7133}"/>
              </a:ext>
            </a:extLst>
          </p:cNvPr>
          <p:cNvSpPr txBox="1"/>
          <p:nvPr/>
        </p:nvSpPr>
        <p:spPr>
          <a:xfrm>
            <a:off x="1150070" y="3723588"/>
            <a:ext cx="749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Bessere Erklärung, mit komplexem Query, WAS genau parallel ausgeführt wird</a:t>
            </a:r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 Semibold" charset="0"/>
                <a:cs typeface="Source Sans Pro Semibold" charset="0"/>
              </a:rPr>
              <a:t>but in parallel!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489125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1+n-problem,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(also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still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problematic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Result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2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unnecessary</a:t>
            </a:r>
            <a:r>
              <a:rPr lang="de-DE" sz="22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redundant 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loading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(👉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2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Users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remote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same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unnecessary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redundant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😫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Two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cannot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cache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in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one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obtained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pseudo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CD24E637-52C4-FE4A-BCAC-FEDC37B02048}"/>
              </a:ext>
            </a:extLst>
          </p:cNvPr>
          <p:cNvSpPr/>
          <p:nvPr/>
        </p:nvSpPr>
        <p:spPr>
          <a:xfrm>
            <a:off x="278092" y="5322866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</a:rPr>
              <a:t>1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all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collected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unique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IDs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C25824D-1F13-5E49-9275-F910D4735E33}"/>
              </a:ext>
            </a:extLst>
          </p:cNvPr>
          <p:cNvCxnSpPr>
            <a:cxnSpLocks/>
          </p:cNvCxnSpPr>
          <p:nvPr/>
        </p:nvCxnSpPr>
        <p:spPr>
          <a:xfrm>
            <a:off x="2514601" y="5447802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60586C9-9268-5342-98C1-3AE27A3FD9BC}"/>
              </a:ext>
            </a:extLst>
          </p:cNvPr>
          <p:cNvSpPr txBox="1"/>
          <p:nvPr/>
        </p:nvSpPr>
        <p:spPr>
          <a:xfrm>
            <a:off x="7866668" y="1161197"/>
            <a:ext cx="2109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Könnte man auch in </a:t>
            </a:r>
          </a:p>
          <a:p>
            <a:r>
              <a:rPr lang="de-DE" dirty="0">
                <a:solidFill>
                  <a:srgbClr val="FF0000"/>
                </a:solidFill>
              </a:rPr>
              <a:t>Whiteboard</a:t>
            </a:r>
          </a:p>
          <a:p>
            <a:r>
              <a:rPr lang="de-DE" dirty="0" err="1">
                <a:solidFill>
                  <a:srgbClr val="FF0000"/>
                </a:solidFill>
              </a:rPr>
              <a:t>Excellidraw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erklären</a:t>
            </a:r>
          </a:p>
        </p:txBody>
      </p:sp>
    </p:spTree>
    <p:extLst>
      <p:ext uri="{BB962C8B-B14F-4D97-AF65-F5344CB8AC3E}">
        <p14:creationId xmlns:p14="http://schemas.microsoft.com/office/powerpoint/2010/main" val="353383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7936" y="3626346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seen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changes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here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anymore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instead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delegate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moved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acutal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waits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2D1E42-A2EB-3343-A92E-DC79D10E09EC}"/>
              </a:ext>
            </a:extLst>
          </p:cNvPr>
          <p:cNvSpPr txBox="1"/>
          <p:nvPr/>
        </p:nvSpPr>
        <p:spPr>
          <a:xfrm>
            <a:off x="-1715406" y="1640264"/>
            <a:ext cx="171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TODO: BEISPIEL!</a:t>
            </a:r>
          </a:p>
          <a:p>
            <a:r>
              <a:rPr lang="de-DE" dirty="0">
                <a:solidFill>
                  <a:srgbClr val="FF0000"/>
                </a:solidFill>
              </a:rPr>
              <a:t>mit User-Liste</a:t>
            </a:r>
          </a:p>
        </p:txBody>
      </p:sp>
    </p:spTree>
    <p:extLst>
      <p:ext uri="{BB962C8B-B14F-4D97-AF65-F5344CB8AC3E}">
        <p14:creationId xmlns:p14="http://schemas.microsoft.com/office/powerpoint/2010/main" val="5631587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88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380067" y="4364685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appropriate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remote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0142854-D1FE-8A49-B81E-DBBAF9EE1B9F}"/>
              </a:ext>
            </a:extLst>
          </p:cNvPr>
          <p:cNvSpPr/>
          <p:nvPr/>
        </p:nvSpPr>
        <p:spPr>
          <a:xfrm>
            <a:off x="3197257" y="5518847"/>
            <a:ext cx="1874364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916561-7FF8-BF49-A331-E354D372ACA2}"/>
              </a:ext>
            </a:extLst>
          </p:cNvPr>
          <p:cNvSpPr/>
          <p:nvPr/>
        </p:nvSpPr>
        <p:spPr>
          <a:xfrm>
            <a:off x="3943546" y="4775165"/>
            <a:ext cx="1589988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93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multiple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CompletableFuture-Object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56E85-1A48-1740-A61E-4F3D2A82CC50}"/>
              </a:ext>
            </a:extLst>
          </p:cNvPr>
          <p:cNvSpPr/>
          <p:nvPr/>
        </p:nvSpPr>
        <p:spPr>
          <a:xfrm>
            <a:off x="1128137" y="3735870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59066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BatchLoader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DataLoaderOptions.newOptions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setBatchLoaderContextProvider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DataLoder.newDataLoader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options</a:t>
            </a:r>
            <a:endParaRPr lang="de-DE" sz="12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Registering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at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GraphQLContext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UserService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have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been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reduced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unique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1+1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725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76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TODOs dort)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instantiate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register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User Objects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verify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debugger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reduced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The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outgoing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2321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Access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opionionated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!)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Database Access: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43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Another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third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do?!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optimized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database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SQL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based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on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your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concrete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GraphQL Query!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👉 TODO: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Optimize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based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actual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854411" y="4546212"/>
            <a:ext cx="3616696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Information do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here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Selection</a:t>
            </a:r>
            <a:r>
              <a:rPr lang="de-DE" dirty="0"/>
              <a:t> Set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Contains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fields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 via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dynmically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construct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SQL/JPA/...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opionionated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Acccess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93451F3-E36B-1C43-9AC7-AD1D44350939}"/>
              </a:ext>
            </a:extLst>
          </p:cNvPr>
          <p:cNvCxnSpPr>
            <a:cxnSpLocks/>
          </p:cNvCxnSpPr>
          <p:nvPr/>
        </p:nvCxnSpPr>
        <p:spPr>
          <a:xfrm>
            <a:off x="4781747" y="3915946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953DB49-6B74-B548-AE6B-1C4F83DCF76B}"/>
              </a:ext>
            </a:extLst>
          </p:cNvPr>
          <p:cNvCxnSpPr>
            <a:cxnSpLocks/>
          </p:cNvCxnSpPr>
          <p:nvPr/>
        </p:nvCxnSpPr>
        <p:spPr>
          <a:xfrm flipV="1">
            <a:off x="4416458" y="3915946"/>
            <a:ext cx="1279688" cy="55236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FE35A9A-2579-D748-ACAB-FDCE77FB0A82}"/>
              </a:ext>
            </a:extLst>
          </p:cNvPr>
          <p:cNvSpPr/>
          <p:nvPr/>
        </p:nvSpPr>
        <p:spPr>
          <a:xfrm>
            <a:off x="5696146" y="3708866"/>
            <a:ext cx="3743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Modify JPA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on</a:t>
            </a:r>
          </a:p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the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actual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needed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data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DB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JPA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FetchGraph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18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Determining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Outlook: Further GraphQL Java Frameworks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 POJOs, Schema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Checks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found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GraphQLQueryResolver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must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match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GraphQL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still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graphl-java's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C93B20-44F1-F142-B962-5C626F36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75" y="185321"/>
            <a:ext cx="5332449" cy="44184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Schema-Files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classpath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recognized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via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activated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27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9189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Myths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D47E3-3A00-EF4F-911D-AF997E4F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90" y="1723665"/>
            <a:ext cx="7569200" cy="317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210DACE-BF43-A848-BE68-57FCD3E67A34}"/>
              </a:ext>
            </a:extLst>
          </p:cNvPr>
          <p:cNvSpPr/>
          <p:nvPr/>
        </p:nvSpPr>
        <p:spPr>
          <a:xfrm>
            <a:off x="2424436" y="5016500"/>
            <a:ext cx="6587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twitter.com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gunnarmorling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status</a:t>
            </a:r>
            <a:r>
              <a:rPr lang="de-DE" sz="1400" dirty="0">
                <a:solidFill>
                  <a:srgbClr val="41719C"/>
                </a:solidFill>
              </a:rPr>
              <a:t>/1304379991044567042</a:t>
            </a:r>
          </a:p>
        </p:txBody>
      </p:sp>
    </p:spTree>
    <p:extLst>
      <p:ext uri="{BB962C8B-B14F-4D97-AF65-F5344CB8AC3E}">
        <p14:creationId xmlns:p14="http://schemas.microsoft.com/office/powerpoint/2010/main" val="199453031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D47E3-3A00-EF4F-911D-AF997E4F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4" y="1841500"/>
            <a:ext cx="7569200" cy="317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210DACE-BF43-A848-BE68-57FCD3E67A34}"/>
              </a:ext>
            </a:extLst>
          </p:cNvPr>
          <p:cNvSpPr/>
          <p:nvPr/>
        </p:nvSpPr>
        <p:spPr>
          <a:xfrm>
            <a:off x="2424436" y="5016500"/>
            <a:ext cx="6587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twitter.com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gunnarmorling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status</a:t>
            </a:r>
            <a:r>
              <a:rPr lang="de-DE" sz="1400" dirty="0">
                <a:solidFill>
                  <a:srgbClr val="41719C"/>
                </a:solidFill>
              </a:rPr>
              <a:t>/1304379991044567042</a:t>
            </a:r>
          </a:p>
        </p:txBody>
      </p:sp>
    </p:spTree>
    <p:extLst>
      <p:ext uri="{BB962C8B-B14F-4D97-AF65-F5344CB8AC3E}">
        <p14:creationId xmlns:p14="http://schemas.microsoft.com/office/powerpoint/2010/main" val="698892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D34D6A9-0271-104B-98C9-A1517C76F6B5}"/>
              </a:ext>
            </a:extLst>
          </p:cNvPr>
          <p:cNvSpPr txBox="1"/>
          <p:nvPr/>
        </p:nvSpPr>
        <p:spPr>
          <a:xfrm>
            <a:off x="-129209" y="24286"/>
            <a:ext cx="358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RAUS ODER HINTEN</a:t>
            </a: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31"/>
          <a:stretch/>
        </p:blipFill>
        <p:spPr>
          <a:xfrm>
            <a:off x="0" y="1691120"/>
            <a:ext cx="50292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808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4069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C694DF-4819-AE45-8FCD-377434543BA9}"/>
              </a:ext>
            </a:extLst>
          </p:cNvPr>
          <p:cNvSpPr txBox="1"/>
          <p:nvPr/>
        </p:nvSpPr>
        <p:spPr>
          <a:xfrm>
            <a:off x="203200" y="5185953"/>
            <a:ext cx="94996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wollen 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überhaupt 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veränderlich sind unsere Daten? Abfrage meines Kontostandes?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 Assets können weiterhin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(kein GraphQL)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Frage der Anforderungen!</a:t>
            </a:r>
          </a:p>
        </p:txBody>
      </p:sp>
    </p:spTree>
    <p:extLst>
      <p:ext uri="{BB962C8B-B14F-4D97-AF65-F5344CB8AC3E}">
        <p14:creationId xmlns:p14="http://schemas.microsoft.com/office/powerpoint/2010/main" val="334688983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wjax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Architecture</a:t>
            </a:r>
            <a:r>
              <a:rPr lang="de-DE" dirty="0"/>
              <a:t>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CA97B-3BD3-6D4D-AE43-A4EB9212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92" y="2048169"/>
            <a:ext cx="6346897" cy="2259880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141A470-C5D9-8F46-8384-FD791B0D8DA8}"/>
              </a:ext>
            </a:extLst>
          </p:cNvPr>
          <p:cNvCxnSpPr>
            <a:cxnSpLocks/>
          </p:cNvCxnSpPr>
          <p:nvPr/>
        </p:nvCxnSpPr>
        <p:spPr>
          <a:xfrm flipV="1">
            <a:off x="2454336" y="4308049"/>
            <a:ext cx="0" cy="325223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4E386FB-001F-E04F-9144-1C2B62617614}"/>
              </a:ext>
            </a:extLst>
          </p:cNvPr>
          <p:cNvSpPr/>
          <p:nvPr/>
        </p:nvSpPr>
        <p:spPr>
          <a:xfrm>
            <a:off x="1714592" y="4633272"/>
            <a:ext cx="2359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Project Management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Application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http://localhost:5000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API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Spring Boot, JPA</a:t>
            </a:r>
            <a:endParaRPr lang="de-DE" sz="12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B6D6A01-FF00-AE4C-88EF-FC9532245AE1}"/>
              </a:ext>
            </a:extLst>
          </p:cNvPr>
          <p:cNvCxnSpPr>
            <a:cxnSpLocks/>
          </p:cNvCxnSpPr>
          <p:nvPr/>
        </p:nvCxnSpPr>
        <p:spPr>
          <a:xfrm flipV="1">
            <a:off x="6889648" y="4326903"/>
            <a:ext cx="0" cy="325223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0DAB85A-098C-944A-BFD9-353DDA50B89F}"/>
              </a:ext>
            </a:extLst>
          </p:cNvPr>
          <p:cNvSpPr/>
          <p:nvPr/>
        </p:nvSpPr>
        <p:spPr>
          <a:xfrm>
            <a:off x="6149904" y="4652126"/>
            <a:ext cx="2359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User (Micro-)Service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  <a:hlinkClick r:id="rId4"/>
              </a:rPr>
              <a:t>http://localhost:5010/users/{id}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REST API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Spring Boot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0AF68D-2AB0-C64D-9E1B-845788F14440}"/>
              </a:ext>
            </a:extLst>
          </p:cNvPr>
          <p:cNvSpPr/>
          <p:nvPr/>
        </p:nvSpPr>
        <p:spPr>
          <a:xfrm>
            <a:off x="440403" y="6036972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Data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is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queried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and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requested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, not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endpoints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6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REST/HTTP APIs?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25249"/>
                </a:solidFill>
              </a:rPr>
              <a:t>🤔 </a:t>
            </a:r>
            <a:r>
              <a:rPr lang="de-DE" b="0" dirty="0" err="1">
                <a:solidFill>
                  <a:srgbClr val="025249"/>
                </a:solidFill>
              </a:rPr>
              <a:t>How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would</a:t>
            </a:r>
            <a:r>
              <a:rPr lang="de-DE" b="0" dirty="0">
                <a:solidFill>
                  <a:srgbClr val="025249"/>
                </a:solidFill>
              </a:rPr>
              <a:t> a REST/HTTP API </a:t>
            </a:r>
            <a:r>
              <a:rPr lang="de-DE" b="0" dirty="0" err="1">
                <a:solidFill>
                  <a:srgbClr val="025249"/>
                </a:solidFill>
              </a:rPr>
              <a:t>look</a:t>
            </a:r>
            <a:r>
              <a:rPr lang="de-DE" b="0" dirty="0">
                <a:solidFill>
                  <a:srgbClr val="025249"/>
                </a:solidFill>
              </a:rPr>
              <a:t> like?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25249"/>
                </a:solidFill>
              </a:rPr>
              <a:t>🤔 </a:t>
            </a:r>
            <a:r>
              <a:rPr lang="de-DE" b="0" dirty="0" err="1">
                <a:solidFill>
                  <a:srgbClr val="025249"/>
                </a:solidFill>
              </a:rPr>
              <a:t>What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would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be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pros</a:t>
            </a:r>
            <a:r>
              <a:rPr lang="de-DE" b="0" dirty="0">
                <a:solidFill>
                  <a:srgbClr val="025249"/>
                </a:solidFill>
              </a:rPr>
              <a:t>/</a:t>
            </a:r>
            <a:r>
              <a:rPr lang="de-DE" b="0" dirty="0" err="1">
                <a:solidFill>
                  <a:srgbClr val="025249"/>
                </a:solidFill>
              </a:rPr>
              <a:t>cons</a:t>
            </a:r>
            <a:r>
              <a:rPr lang="de-DE" b="0" dirty="0">
                <a:solidFill>
                  <a:srgbClr val="025249"/>
                </a:solidFill>
              </a:rPr>
              <a:t>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878" y="2457519"/>
            <a:ext cx="2433323" cy="195477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67852E4-D5D8-8A48-832C-C2F46AB5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389" y="2457519"/>
            <a:ext cx="2418611" cy="194296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CC0E26-3989-FD49-A120-6F0FA9F8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67" y="4605739"/>
            <a:ext cx="2644794" cy="19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9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>
                <a:latin typeface="Source Sans Pro" panose="020B0503030403020204" pitchFamily="34" charset="77"/>
              </a:rPr>
              <a:t>Possible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reasons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for</a:t>
            </a:r>
            <a:r>
              <a:rPr lang="de-DE" dirty="0">
                <a:latin typeface="Source Sans Pro" panose="020B0503030403020204" pitchFamily="34" charset="77"/>
              </a:rPr>
              <a:t> GraphQL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use-cases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Multiple </a:t>
            </a:r>
            <a:r>
              <a:rPr lang="de-DE" dirty="0" err="1">
                <a:latin typeface="Source Sans Pro" panose="020B0503030403020204" pitchFamily="34" charset="77"/>
              </a:rPr>
              <a:t>views</a:t>
            </a:r>
            <a:r>
              <a:rPr lang="de-DE" dirty="0">
                <a:latin typeface="Source Sans Pro" panose="020B0503030403020204" pitchFamily="34" charset="77"/>
              </a:rPr>
              <a:t> in </a:t>
            </a:r>
            <a:r>
              <a:rPr lang="de-DE" dirty="0" err="1">
                <a:latin typeface="Source Sans Pro" panose="020B0503030403020204" pitchFamily="34" charset="77"/>
              </a:rPr>
              <a:t>the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frontend</a:t>
            </a:r>
            <a:endParaRPr lang="de-DE" dirty="0"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Multiple 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clients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public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API?)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can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enhanced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independent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consumes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explizitly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fields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Overall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view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Type-safe API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wanted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code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generation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like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decide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application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like</a:t>
            </a: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GraphQL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technology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like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decide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how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the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API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of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application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looks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like</a:t>
            </a: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GraphQL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technology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⛔️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people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who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can't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make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up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their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minds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7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3D629-79B9-F84E-ACF9-D568D2A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5" y="1238054"/>
            <a:ext cx="4517272" cy="28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45957" y="420867"/>
            <a:ext cx="82141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1689534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introduce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experience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expectations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questions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5F0BF17-1728-2F46-9053-242B63FB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62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9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0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CA385A29-FF79-1A4F-91B1-3D650772C6E3}"/>
              </a:ext>
            </a:extLst>
          </p:cNvPr>
          <p:cNvSpPr/>
          <p:nvPr/>
        </p:nvSpPr>
        <p:spPr>
          <a:xfrm>
            <a:off x="859039" y="499661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C736286-98EE-EB47-8F28-D6C1CFC9ADA3}"/>
              </a:ext>
            </a:extLst>
          </p:cNvPr>
          <p:cNvCxnSpPr>
            <a:cxnSpLocks/>
          </p:cNvCxnSpPr>
          <p:nvPr/>
        </p:nvCxnSpPr>
        <p:spPr>
          <a:xfrm flipH="1" flipV="1">
            <a:off x="1494149" y="5165887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39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4982DD-5E3F-EA49-BF70-DA7B11EB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31" y="2529729"/>
            <a:ext cx="6380375" cy="376691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D9823BF-4F10-944E-9A6B-E249E7A3A71D}"/>
              </a:ext>
            </a:extLst>
          </p:cNvPr>
          <p:cNvCxnSpPr>
            <a:cxnSpLocks/>
          </p:cNvCxnSpPr>
          <p:nvPr/>
        </p:nvCxnSpPr>
        <p:spPr>
          <a:xfrm flipH="1">
            <a:off x="3676455" y="4166647"/>
            <a:ext cx="1819372" cy="443059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82E328-26BD-9E4E-924A-4FCE7097F888}"/>
              </a:ext>
            </a:extLst>
          </p:cNvPr>
          <p:cNvCxnSpPr>
            <a:cxnSpLocks/>
          </p:cNvCxnSpPr>
          <p:nvPr/>
        </p:nvCxnSpPr>
        <p:spPr>
          <a:xfrm flipH="1">
            <a:off x="3742442" y="4892511"/>
            <a:ext cx="2017335" cy="339364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91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5" y="3315918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2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Why</a:t>
            </a:r>
            <a:r>
              <a:rPr lang="de-DE" dirty="0">
                <a:solidFill>
                  <a:srgbClr val="025249"/>
                </a:solidFill>
              </a:rPr>
              <a:t> GraphQL?  Basics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motivation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GraphQL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Java </a:t>
            </a:r>
            <a:r>
              <a:rPr lang="de-DE" dirty="0" err="1">
                <a:solidFill>
                  <a:srgbClr val="025249"/>
                </a:solidFill>
              </a:rPr>
              <a:t>Applications</a:t>
            </a:r>
            <a:endParaRPr lang="de-DE" dirty="0">
              <a:solidFill>
                <a:srgbClr val="025249"/>
              </a:solidFill>
            </a:endParaRP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Implementing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your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own</a:t>
            </a:r>
            <a:r>
              <a:rPr lang="de-DE" b="0" dirty="0">
                <a:solidFill>
                  <a:srgbClr val="025249"/>
                </a:solidFill>
              </a:rPr>
              <a:t> API</a:t>
            </a: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Optimizations</a:t>
            </a:r>
            <a:endParaRPr lang="de-DE" b="0" dirty="0">
              <a:solidFill>
                <a:srgbClr val="025249"/>
              </a:solidFill>
            </a:endParaRP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Outlook: different </a:t>
            </a:r>
            <a:r>
              <a:rPr lang="de-DE" b="0" dirty="0" err="1">
                <a:solidFill>
                  <a:srgbClr val="025249"/>
                </a:solidFill>
              </a:rPr>
              <a:t>frameworks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for</a:t>
            </a:r>
            <a:r>
              <a:rPr lang="de-DE" b="0" dirty="0">
                <a:solidFill>
                  <a:srgbClr val="025249"/>
                </a:solidFill>
              </a:rPr>
              <a:t> 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Q&amp;A,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At </a:t>
            </a:r>
            <a:r>
              <a:rPr lang="de-DE" dirty="0" err="1">
                <a:solidFill>
                  <a:srgbClr val="025249"/>
                </a:solidFill>
              </a:rPr>
              <a:t>any</a:t>
            </a:r>
            <a:r>
              <a:rPr lang="de-DE" dirty="0">
                <a:solidFill>
                  <a:srgbClr val="025249"/>
                </a:solidFill>
              </a:rPr>
              <a:t> time: </a:t>
            </a:r>
            <a:r>
              <a:rPr lang="de-DE" i="1" dirty="0" err="1">
                <a:solidFill>
                  <a:srgbClr val="025249"/>
                </a:solidFill>
              </a:rPr>
              <a:t>your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questions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r>
              <a:rPr lang="de-DE" dirty="0">
                <a:solidFill>
                  <a:srgbClr val="025249"/>
                </a:solidFill>
              </a:rPr>
              <a:t>!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 err="1">
                <a:solidFill>
                  <a:srgbClr val="025249"/>
                </a:solidFill>
              </a:rPr>
              <a:t>Please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don't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hesitate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to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participate</a:t>
            </a:r>
            <a:r>
              <a:rPr lang="de-DE" dirty="0">
                <a:solidFill>
                  <a:srgbClr val="025249"/>
                </a:solidFill>
              </a:rPr>
              <a:t> via </a:t>
            </a:r>
            <a:r>
              <a:rPr lang="de-DE" dirty="0" err="1">
                <a:solidFill>
                  <a:srgbClr val="025249"/>
                </a:solidFill>
              </a:rPr>
              <a:t>chat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or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audio</a:t>
            </a:r>
            <a:r>
              <a:rPr lang="de-DE" dirty="0">
                <a:solidFill>
                  <a:srgbClr val="02524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running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Familiarise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machine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I'll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copy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URL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to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chat</a:t>
            </a:r>
            <a:endParaRPr lang="de-DE" sz="2400" b="1" i="1" dirty="0">
              <a:solidFill>
                <a:srgbClr val="9E60B8"/>
              </a:solidFill>
              <a:latin typeface="Source Sans Pro Semibold" panose="020B0503030403020204" pitchFamily="34" charset="0"/>
              <a:ea typeface="Source Code Pro Medium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Explore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management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 a Query,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Pick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Variable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zoom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🙋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POST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enormous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6929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5966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HTTP 200 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8699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extensions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proprietary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debugging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0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1" y="3429000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Pure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independent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feels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uncommon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GraphQL, not Spring/JEE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comparable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Spring/JEE)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further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Workshop,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https://www.graphql-java-kickstart.com/servlet/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Today...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95634"/>
            <a:ext cx="9499600" cy="55238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9.00 – 10.30 Workshop Part 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10.30 – 11.00 Coffee Break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11.00 – 12.30 Workshop Part 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12.30 – 13.30 Lunch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13.30 – 15.00 Workshop Part III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15.00 – 15.30 Coffee Break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15.30 –  17.00 Workshop Part IV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8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3: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Wildfly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4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 (!)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Popular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?) Gateway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GraphQL APIs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87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DI,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relation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various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projects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integrating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/ Spring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020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describes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Responses)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Scalar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</a:t>
            </a:r>
            <a:endParaRPr lang="de-DE" sz="1600" b="1" u="sng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Serialized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but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never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interpreted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somehow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and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their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similiar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complex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Field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arguments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Documentation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(like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Javadoc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#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blockwise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""",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formatting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Root-Fields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FCF2E6-1E0F-B847-BF07-D060089CB0A9}"/>
              </a:ext>
            </a:extLst>
          </p:cNvPr>
          <p:cNvSpPr/>
          <p:nvPr/>
        </p:nvSpPr>
        <p:spPr>
          <a:xfrm>
            <a:off x="4749800" y="2220013"/>
            <a:ext cx="4953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"A **Project**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central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nIt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**User**\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have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0..n **Tasks**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assigned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it. Projects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grouped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**\nto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make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management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easier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null,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9724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anylonger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clients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tracked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analyzed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split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across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step-by-step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47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Setup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Workspace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-date: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https://github.com/nilshartmann/graphql-java-workshop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otherwise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pull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latest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</a:rPr>
            </a:br>
            <a:br>
              <a:rPr lang="de-DE" sz="20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pull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Zoom 🙋</a:t>
            </a:r>
          </a:p>
        </p:txBody>
      </p:sp>
    </p:spTree>
    <p:extLst>
      <p:ext uri="{BB962C8B-B14F-4D97-AF65-F5344CB8AC3E}">
        <p14:creationId xmlns:p14="http://schemas.microsoft.com/office/powerpoint/2010/main" val="1076175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240956" y="3657822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excercices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15096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 Service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232398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Project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39006" y="3845566"/>
            <a:ext cx="701950" cy="10302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65045" y="3845566"/>
            <a:ext cx="575911" cy="385943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02840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5780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874416" y="3617174"/>
            <a:ext cx="1366540" cy="2283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1: Start User Service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5095993" y="4267887"/>
            <a:ext cx="4953000" cy="24437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/Shell/Command Line 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 User Service API: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http://localhost:5010/users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Service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853734" y="4473019"/>
            <a:ext cx="2242259" cy="731666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5055550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904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2: Open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4874463" y="3367626"/>
            <a:ext cx="5113235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nh.graphql.projectmgmt.ProjectMgmtApplication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http://localhost:5000/graphiql.html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300140" y="3577472"/>
            <a:ext cx="2574323" cy="97567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4419241"/>
            <a:ext cx="1045687" cy="261167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019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91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Plugins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GraphQL"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Anyone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aware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Extension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 "Apollo 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709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src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main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resources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projectmgmt.graphqls</a:t>
            </a:r>
            <a:endParaRPr lang="de-DE" sz="20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TODOs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further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information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After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saving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inspect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hlinkClick r:id="rId2"/>
              </a:rPr>
              <a:t>http://localhost:5000/graphiql.html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tab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side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Running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work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yet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finished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🙋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questions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don't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hesitate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/01_schema_complete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9417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Try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Try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Lambda-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&lt;T&gt; T </a:t>
            </a:r>
            <a:r>
              <a:rPr lang="en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3CA57E-ADAB-234E-B8E7-957509C39568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complete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sorting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does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not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replace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backend!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tricky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366210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70920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14762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Return Values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primitive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Objects, Lists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051994" y="4395786"/>
            <a:ext cx="78540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051996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051994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10775</Words>
  <Application>Microsoft Macintosh PowerPoint</Application>
  <PresentationFormat>A4-Papier (210 x 297 mm)</PresentationFormat>
  <Paragraphs>2200</Paragraphs>
  <Slides>173</Slides>
  <Notes>53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173</vt:i4>
      </vt:variant>
    </vt:vector>
  </HeadingPairs>
  <TitlesOfParts>
    <vt:vector size="18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Conference Online | April, 12 2021 | @nilshartmann</vt:lpstr>
      <vt:lpstr>https://nilshartmann.net</vt:lpstr>
      <vt:lpstr>PowerPoint-Präsentation</vt:lpstr>
      <vt:lpstr>Agenda</vt:lpstr>
      <vt:lpstr>Today...</vt:lpstr>
      <vt:lpstr>Part 1</vt:lpstr>
      <vt:lpstr>PowerPoint-Präsentation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http://localhost:5080</vt:lpstr>
      <vt:lpstr>http://localhost:4000</vt:lpstr>
      <vt:lpstr>Beispiel: Intellij IDEA</vt:lpstr>
      <vt:lpstr>Teil 1: Abfragen und Schema</vt:lpstr>
      <vt:lpstr>Project Management App</vt:lpstr>
      <vt:lpstr>GraphQL</vt:lpstr>
      <vt:lpstr>GraphQL Einsatzszenarien</vt:lpstr>
      <vt:lpstr>GraphQL Einsatzszenarien</vt:lpstr>
      <vt:lpstr>GraphQL Use-case</vt:lpstr>
      <vt:lpstr>Use Cases</vt:lpstr>
      <vt:lpstr>GraphQL APIs</vt:lpstr>
      <vt:lpstr>GraphQL APIs</vt:lpstr>
      <vt:lpstr>PowerPoint-Präsentation</vt:lpstr>
      <vt:lpstr>query Language</vt:lpstr>
      <vt:lpstr>query Language</vt:lpstr>
      <vt:lpstr>query Language</vt:lpstr>
      <vt:lpstr>query Language: Operations</vt:lpstr>
      <vt:lpstr>query Language: Fragments</vt:lpstr>
      <vt:lpstr>query Language: Fragments</vt:lpstr>
      <vt:lpstr>query Language: Fragments</vt:lpstr>
      <vt:lpstr>query Language: Fragments</vt:lpstr>
      <vt:lpstr>query Language: Operations</vt:lpstr>
      <vt:lpstr>query Language: Operations</vt:lpstr>
      <vt:lpstr>query Language: Mutations</vt:lpstr>
      <vt:lpstr>query Language: Mutations</vt:lpstr>
      <vt:lpstr>Exercise: running Queries</vt:lpstr>
      <vt:lpstr>Executing Queries</vt:lpstr>
      <vt:lpstr>Executing Queries</vt:lpstr>
      <vt:lpstr>Executing Queries</vt:lpstr>
      <vt:lpstr>Executing Queries</vt:lpstr>
      <vt:lpstr>PowerPoint-Präsentation</vt:lpstr>
      <vt:lpstr>Runtime (AKA: Your application)</vt:lpstr>
      <vt:lpstr>GraphQL Runtime</vt:lpstr>
      <vt:lpstr>GraphQL For Java applications</vt:lpstr>
      <vt:lpstr>GraphQL For Java applications</vt:lpstr>
      <vt:lpstr>GraphQL For Java applications</vt:lpstr>
      <vt:lpstr>GraphQL For Java applications</vt:lpstr>
      <vt:lpstr>GraphQL-java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for Java Applications</vt:lpstr>
      <vt:lpstr>GraphQL Schema</vt:lpstr>
      <vt:lpstr>Schema Evolution</vt:lpstr>
      <vt:lpstr>Schema Evolution</vt:lpstr>
      <vt:lpstr>GraphQL for Java applications</vt:lpstr>
      <vt:lpstr>GraphQL for Java Applications</vt:lpstr>
      <vt:lpstr>Excercise - Preparation</vt:lpstr>
      <vt:lpstr>Excercise - Preparation</vt:lpstr>
      <vt:lpstr>Excercise - Preparation</vt:lpstr>
      <vt:lpstr>Excercise - Preparation</vt:lpstr>
      <vt:lpstr>Excercise - Preparation</vt:lpstr>
      <vt:lpstr>Excercise: Define API Schema</vt:lpstr>
      <vt:lpstr>Excercise: Define API Schema</vt:lpstr>
      <vt:lpstr>Resolving your query: Data Fetchers 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for Java applications</vt:lpstr>
      <vt:lpstr>Excercise: Implement a DataFetcher</vt:lpstr>
      <vt:lpstr>Excercise: Implement a DataFetcher</vt:lpstr>
      <vt:lpstr>Excercise: Implement a DataFetcher</vt:lpstr>
      <vt:lpstr>More on Graphql-Java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Excercise 3: Implement DataFetcher</vt:lpstr>
      <vt:lpstr>Excercise 3: Implement DataFetcher</vt:lpstr>
      <vt:lpstr>Background: Running Queries</vt:lpstr>
      <vt:lpstr>Background: Running Queries</vt:lpstr>
      <vt:lpstr>Background: Running Queries</vt:lpstr>
      <vt:lpstr>Background: exposing your API</vt:lpstr>
      <vt:lpstr>Background: exposing your API</vt:lpstr>
      <vt:lpstr>Runtime optimizations</vt:lpstr>
      <vt:lpstr>Runtime</vt:lpstr>
      <vt:lpstr>Runtime</vt:lpstr>
      <vt:lpstr>Runtime</vt:lpstr>
      <vt:lpstr>Runtime</vt:lpstr>
      <vt:lpstr>Laufzeitverhalten</vt:lpstr>
      <vt:lpstr>Laufzeitverhalten</vt:lpstr>
      <vt:lpstr>Runtime</vt:lpstr>
      <vt:lpstr>Runtime</vt:lpstr>
      <vt:lpstr>Laufzeitverhalten</vt:lpstr>
      <vt:lpstr>DataLoader</vt:lpstr>
      <vt:lpstr>DataLoader</vt:lpstr>
      <vt:lpstr>Runtime</vt:lpstr>
      <vt:lpstr>DataLoader</vt:lpstr>
      <vt:lpstr>DataLoader</vt:lpstr>
      <vt:lpstr>DataLoader</vt:lpstr>
      <vt:lpstr>DataLoader</vt:lpstr>
      <vt:lpstr>DataLoader</vt:lpstr>
      <vt:lpstr>DataLoader</vt:lpstr>
      <vt:lpstr>DataLoader</vt:lpstr>
      <vt:lpstr>Excercise: Optimizing remote calls</vt:lpstr>
      <vt:lpstr>Excercise: Optimizing remote calls</vt:lpstr>
      <vt:lpstr>Database access</vt:lpstr>
      <vt:lpstr>Database access</vt:lpstr>
      <vt:lpstr>Database access</vt:lpstr>
      <vt:lpstr>Database access</vt:lpstr>
      <vt:lpstr>Database access</vt:lpstr>
      <vt:lpstr>Database access</vt:lpstr>
      <vt:lpstr>Selection Set</vt:lpstr>
      <vt:lpstr>Database access</vt:lpstr>
      <vt:lpstr>Database access</vt:lpstr>
      <vt:lpstr>Summary</vt:lpstr>
      <vt:lpstr>Outlook: Further GraphQL Java Frameworks</vt:lpstr>
      <vt:lpstr>GraphQL-java-tools</vt:lpstr>
      <vt:lpstr>graphql-java-tools</vt:lpstr>
      <vt:lpstr>graphql-java-tools</vt:lpstr>
      <vt:lpstr>graphql-java-tools</vt:lpstr>
      <vt:lpstr>graphql-java-tools</vt:lpstr>
      <vt:lpstr>graphql-java-tools for Spring Boot</vt:lpstr>
      <vt:lpstr>graphql-java-tools for Spring Boot</vt:lpstr>
      <vt:lpstr>OUtlook</vt:lpstr>
      <vt:lpstr>Schema Design</vt:lpstr>
      <vt:lpstr>Facebook 5</vt:lpstr>
      <vt:lpstr>Next Gen GraphqL?</vt:lpstr>
      <vt:lpstr>GraphQL Myths</vt:lpstr>
      <vt:lpstr>Caching</vt:lpstr>
      <vt:lpstr>Caching</vt:lpstr>
      <vt:lpstr>Caching</vt:lpstr>
      <vt:lpstr>Caching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1122</cp:revision>
  <cp:lastPrinted>2019-09-03T13:49:24Z</cp:lastPrinted>
  <dcterms:created xsi:type="dcterms:W3CDTF">2016-03-28T15:59:53Z</dcterms:created>
  <dcterms:modified xsi:type="dcterms:W3CDTF">2021-04-11T15:42:42Z</dcterms:modified>
</cp:coreProperties>
</file>